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5" r:id="rId8"/>
    <p:sldId id="269" r:id="rId9"/>
    <p:sldId id="260" r:id="rId10"/>
    <p:sldId id="261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F44C-DC95-4330-A6FE-3B99087F926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EA67-2FDD-4CCE-8B56-1379B861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2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F44C-DC95-4330-A6FE-3B99087F926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EA67-2FDD-4CCE-8B56-1379B861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4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F44C-DC95-4330-A6FE-3B99087F926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EA67-2FDD-4CCE-8B56-1379B861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F44C-DC95-4330-A6FE-3B99087F926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EA67-2FDD-4CCE-8B56-1379B861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31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F44C-DC95-4330-A6FE-3B99087F926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EA67-2FDD-4CCE-8B56-1379B861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1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F44C-DC95-4330-A6FE-3B99087F926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EA67-2FDD-4CCE-8B56-1379B861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6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F44C-DC95-4330-A6FE-3B99087F926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EA67-2FDD-4CCE-8B56-1379B861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7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F44C-DC95-4330-A6FE-3B99087F926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EA67-2FDD-4CCE-8B56-1379B861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8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F44C-DC95-4330-A6FE-3B99087F926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EA67-2FDD-4CCE-8B56-1379B861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4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F44C-DC95-4330-A6FE-3B99087F926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EA67-2FDD-4CCE-8B56-1379B861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7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F44C-DC95-4330-A6FE-3B99087F926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EA67-2FDD-4CCE-8B56-1379B861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6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FF44C-DC95-4330-A6FE-3B99087F926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EA67-2FDD-4CCE-8B56-1379B861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5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2878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межведомственного взаимодействия дошкольных образовательных организаций с органами и учреждениями системы профилактики</a:t>
            </a:r>
            <a:endParaRPr lang="ru-RU" sz="5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1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9575"/>
            <a:ext cx="10220325" cy="5767388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6) </a:t>
            </a:r>
            <a:r>
              <a:rPr lang="ru-RU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 </a:t>
            </a:r>
            <a: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здравоохранением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о выявлении несовершеннолетних, нуждающихся в обследовании, наблюдении или лечении в связи с употреблением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алкогольной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спиртосодержащей продукции, наркотических средств, психотропных или одурманивающих веществ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7) </a:t>
            </a:r>
            <a:r>
              <a:rPr lang="ru-RU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</a:t>
            </a:r>
            <a: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осуществляющий управление в сфере образования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выявлении несовершеннолетних, нуждающихся в помощи государства в связи с самовольным уходом из организаций для детей-сирот и детей, оставшихся без попечения родителей, образовательных организаций или иных организаций, осуществляющих обучение, либо в связи с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прекращением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неуважительным причинам занятий в образовательных организациях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8) </a:t>
            </a:r>
            <a:r>
              <a:rPr lang="ru-RU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 </a:t>
            </a:r>
            <a: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делам молодежи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о выявлении несовершеннолетних, находящихся в социально опасном положении 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нуждающихся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этой связи в оказании помощи в организации отдыха, досуга, занятости;</a:t>
            </a:r>
          </a:p>
          <a:p>
            <a:pPr>
              <a:spcAft>
                <a:spcPts val="1500"/>
              </a:spcAft>
            </a:pPr>
            <a:endParaRPr lang="ru-RU" dirty="0" smtClean="0">
              <a:solidFill>
                <a:srgbClr val="464C5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39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дошкольную организацию за ребенком пришел родитель (законный представитель) в состоянии алкогольного опьянения.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925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Ваши действия: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Вызываете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сотрудников правоохранительных органов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номеру 112 либо нажав тревожную кнопку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Информируете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органы и учреждения системы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профилактики (приказ ДО от 30.12.2022 №1009):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прокуратуру, муниципальную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комиссию по делам несовершеннолетних, органы опеки 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попечительства (если факт выявлен впервые),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 управления социальной защитой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населения.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41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воспитанник длительное время не посещает детский сад без уважительной причины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24" y="1409700"/>
            <a:ext cx="10353675" cy="47672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действия: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Осуществляете посещение семьи по месту жительства.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выявления факта семейного неблагополучия информируете: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прокуратуру, муниципальную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 по делам несовершеннолетних и защите их прав, правоохранительные органы, органы опеки и попечительства (если факт установлен впервые), орган управления социальной защиты населения.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момент посещения родители (законные представители) находятся в состоянии алкогольного опьянения вызываете сотрудников полиции.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84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Приказ департамента образования администрации города от 30.12.2022  №1009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7" y="1125415"/>
            <a:ext cx="4440115" cy="5416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68" y="1213339"/>
            <a:ext cx="4299439" cy="53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8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22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специалистов ОО  при чрезвычайной ситуации с несовершеннолетними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5" y="895350"/>
            <a:ext cx="11410950" cy="5281613"/>
          </a:xfrm>
        </p:spPr>
        <p:txBody>
          <a:bodyPr>
            <a:normAutofit fontScale="47500" lnSpcReduction="20000"/>
          </a:bodyPr>
          <a:lstStyle/>
          <a:p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Сотрудник ОО, получивший информацию о совершении противоправных действий</a:t>
            </a:r>
            <a:b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обучающегося или иного несовершеннолетнего, </a:t>
            </a:r>
            <a:r>
              <a:rPr lang="ru-RU" sz="4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</a:t>
            </a:r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информирует директора образовательной организации о выявленном случае.</a:t>
            </a:r>
          </a:p>
          <a:p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ru-RU" sz="4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ОО</a:t>
            </a:r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2.1. Посредством смс-сообщения </a:t>
            </a:r>
            <a:r>
              <a:rPr lang="ru-RU" sz="4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(краткое описание события, характеристика участников) </a:t>
            </a:r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информирует: </a:t>
            </a:r>
          </a:p>
          <a:p>
            <a:pPr lvl="0"/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(982)5814492 – директора департамента Светлану Геннадьевну Князеву; </a:t>
            </a:r>
          </a:p>
          <a:p>
            <a:pPr lvl="0"/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(902) 853-64-58 – заместителя директора департамента Дмитрия Анатольевича Котова;</a:t>
            </a:r>
          </a:p>
          <a:p>
            <a:pPr lvl="0"/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8(912)5375648 – заместителя </a:t>
            </a:r>
            <a:r>
              <a:rPr lang="ru-RU" sz="4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департамента </a:t>
            </a:r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Лилию </a:t>
            </a:r>
            <a:r>
              <a:rPr lang="ru-RU" sz="4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Исламовну</a:t>
            </a:r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Сарипову</a:t>
            </a:r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/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(922)-409-16-51 – заместителя директора департамента Юрия Александровича </a:t>
            </a:r>
            <a:r>
              <a:rPr lang="ru-RU" sz="4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Шитикова</a:t>
            </a:r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8(902)8588161 – начальника отдела </a:t>
            </a:r>
            <a:r>
              <a:rPr lang="ru-RU" sz="4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и профилактической работы департамента </a:t>
            </a:r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Марину Николаевну </a:t>
            </a:r>
            <a:r>
              <a:rPr lang="ru-RU" sz="4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Симанову</a:t>
            </a:r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(912)-938-11-97 – начальника отдела обеспечения безопасности и прав участников образовательного процесса </a:t>
            </a:r>
            <a:r>
              <a:rPr lang="ru-RU" sz="4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</a:t>
            </a:r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Светлану Александровну Захарченко.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193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5" y="276225"/>
            <a:ext cx="11458575" cy="62103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140970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140970" algn="l"/>
              </a:tabLst>
            </a:pP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Организует направление информации в компетентные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органы и 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системы профилактики: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40970" algn="l"/>
              </a:tabLst>
            </a:pP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департамент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администрации города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Нижневартовска;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40970" algn="l"/>
              </a:tabLst>
            </a:pP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УМВД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 по городу Нижневартовску </a:t>
            </a:r>
            <a:r>
              <a:rPr lang="ru-RU" sz="29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 выявлении несовершеннолетних, в отношении которых совершены противоправные деяния либо которые совершили </a:t>
            </a:r>
            <a:r>
              <a:rPr lang="ru-RU" sz="29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правонарушение или </a:t>
            </a:r>
            <a:r>
              <a:rPr lang="ru-RU" sz="29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антиобщественные </a:t>
            </a:r>
            <a:r>
              <a:rPr lang="ru-RU" sz="29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действия,</a:t>
            </a:r>
            <a:br>
              <a:rPr lang="ru-RU" sz="29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9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 </a:t>
            </a:r>
            <a:r>
              <a:rPr lang="ru-RU" sz="29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выявлении родителей и лиц их заменяющих, совершивших противоправные действия в отношении детей</a:t>
            </a:r>
            <a:r>
              <a:rPr lang="ru-RU" sz="29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40970" algn="l"/>
              </a:tabLst>
            </a:pP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по социальной защите населения по г. Нижневартовску</a:t>
            </a:r>
            <a:b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Нижневартовскому району </a:t>
            </a:r>
            <a:r>
              <a:rPr lang="ru-RU" sz="29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 выявлении семей, находящихся в социально опасном положении;</a:t>
            </a:r>
            <a:br>
              <a:rPr lang="ru-RU" sz="29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9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выявлении несовершеннолетних, оставшихся без попечения родителей или иных законных представителей либо находящихся в обстановке, представляющей угрозу их жизни, здоровью или </a:t>
            </a:r>
            <a:r>
              <a:rPr lang="ru-RU" sz="29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препятствующей</a:t>
            </a:r>
            <a:br>
              <a:rPr lang="ru-RU" sz="29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9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</a:t>
            </a:r>
            <a:r>
              <a:rPr lang="ru-RU" sz="29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воспитанию</a:t>
            </a:r>
            <a:r>
              <a:rPr lang="ru-RU" sz="29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9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40970" algn="l"/>
              </a:tabLst>
            </a:pP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муниципальную комиссию по делам несовершеннолетних и защите их прав при администрации города </a:t>
            </a:r>
            <a:r>
              <a:rPr lang="ru-RU" sz="29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 всех выявленных случаях нарушения прав несовершеннолетних, о </a:t>
            </a:r>
            <a:r>
              <a:rPr lang="ru-RU" sz="29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недостатках в </a:t>
            </a:r>
            <a:r>
              <a:rPr lang="ru-RU" sz="29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</a:t>
            </a:r>
            <a:r>
              <a:rPr lang="ru-RU" sz="29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органов</a:t>
            </a:r>
            <a:br>
              <a:rPr lang="ru-RU" sz="29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9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9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учреждений, препятствующих предупреждению безнадзорности и правонарушений несовершеннолетних</a:t>
            </a:r>
            <a:r>
              <a:rPr lang="ru-RU" sz="29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40970" algn="l"/>
              </a:tabLst>
            </a:pP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прокуратуру города Нижневартовска </a:t>
            </a:r>
            <a:r>
              <a:rPr lang="ru-RU" sz="29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 нарушении прав и свобод несовершеннолетних</a:t>
            </a:r>
            <a:r>
              <a:rPr lang="ru-RU" sz="29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40970" algn="l"/>
              </a:tabLst>
            </a:pP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здравоохранения </a:t>
            </a:r>
            <a:r>
              <a:rPr lang="ru-RU" sz="29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 выявлении несовершеннолетних, нуждающихся в обследовании, наблюдении или лечении в связи с употреблением алкогольной и спиртосодержащей продукции, наркотических средств, психотропных или одурманивающих веществ</a:t>
            </a:r>
            <a:r>
              <a:rPr lang="ru-RU" sz="29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9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40970" algn="l"/>
              </a:tabLst>
            </a:pP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иные органы в соответствии </a:t>
            </a:r>
            <a:r>
              <a:rPr lang="ru-RU" sz="29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ст. 9 ФЗ №120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 Организует психолого-педагогическое и социальное сопровождение обучающегося ОУ и его семьи с учетом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Методических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рекомендаций о типовых формах и порядке взаимодействия органов</a:t>
            </a:r>
            <a:b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и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 системы профилактики безнадзорности и правонарушений несовершеннолетних</a:t>
            </a:r>
            <a:endParaRPr lang="ru-RU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31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6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города от 30.12.2023 №1010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276350"/>
            <a:ext cx="3565326" cy="47767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1276350"/>
            <a:ext cx="3600450" cy="47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8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866776"/>
            <a:ext cx="3676650" cy="50196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866776"/>
            <a:ext cx="3686175" cy="50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4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476250"/>
            <a:ext cx="4524375" cy="5572125"/>
          </a:xfrm>
        </p:spPr>
      </p:pic>
    </p:spTree>
    <p:extLst>
      <p:ext uri="{BB962C8B-B14F-4D97-AF65-F5344CB8AC3E}">
        <p14:creationId xmlns:p14="http://schemas.microsoft.com/office/powerpoint/2010/main" val="2874523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1975"/>
            <a:ext cx="10515600" cy="5614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Резонансный случай -  </a:t>
            </a:r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 (экстренная ситуация), связанное с деструктивным общественно опасными действиями участников образовательного процесса (</a:t>
            </a:r>
            <a:r>
              <a:rPr lang="ru-RU" sz="3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скулшутинг</a:t>
            </a:r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случаи суицида, </a:t>
            </a:r>
            <a:r>
              <a:rPr lang="ru-RU" sz="3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преступления и иные противоправные действия, совершенные участниками образовательного процесса), получившее общественный резонанс, </a:t>
            </a:r>
            <a:r>
              <a:rPr lang="ru-RU" sz="3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</a:t>
            </a:r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числе СМИ и сети Интернет.</a:t>
            </a:r>
            <a:endParaRPr lang="ru-RU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4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12858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Ст. 14 Федерального закона от 24.06.1999 №120-ФЗ «Об основах системы профилактики»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1126"/>
            <a:ext cx="10515600" cy="479583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6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Организации, осуществляющие образовательную деятельность:</a:t>
            </a:r>
            <a:endParaRPr lang="ru-RU" sz="2600" b="1" i="1" u="sng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оказывают социально-психологическую и педагогическую помощь несовершеннолетним с ограниченными возможностями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</a:t>
            </a:r>
            <a:b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(или) отклонениями в поведении либо несовершеннолетним, имеющим проблемы в обучении;</a:t>
            </a:r>
            <a:endParaRPr lang="ru-RU" sz="26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выявляют несовершеннолетних, находящихся в социально опасном положении, а также не посещающих или систематически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пропускающих по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неуважительным причинам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</a:t>
            </a:r>
            <a:b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организациях, принимают меры по их воспитанию и получению ими общего образования;</a:t>
            </a:r>
            <a:endParaRPr lang="ru-RU" sz="26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1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4672013"/>
          </a:xfrm>
        </p:spPr>
        <p:txBody>
          <a:bodyPr/>
          <a:lstStyle/>
          <a:p>
            <a:pPr lvl="0" algn="just">
              <a:lnSpc>
                <a:spcPct val="107000"/>
              </a:lnSpc>
            </a:pPr>
            <a:r>
              <a:rPr lang="ru-RU" sz="26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выявляют семьи, находящиеся в социально опасном положении,</a:t>
            </a:r>
            <a:br>
              <a:rPr lang="ru-RU" sz="26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оказывают им помощь в обучении и воспитании детей;</a:t>
            </a:r>
            <a:endParaRPr lang="ru-RU" sz="2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6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обеспечивают организацию в образовательных организациях общедоступных спортивных секций, технических и иных кружков, клубов и привлечение к участию в них несовершеннолетних;</a:t>
            </a:r>
            <a:endParaRPr lang="ru-RU" sz="2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6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осуществляют меры по реализации программ и методик, </a:t>
            </a:r>
            <a:r>
              <a:rPr lang="ru-RU" sz="26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направленных на </a:t>
            </a:r>
            <a:r>
              <a:rPr lang="ru-RU" sz="26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законопослушного поведения несовершеннолетних.</a:t>
            </a:r>
            <a:endParaRPr lang="ru-RU" sz="2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18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Ст. 9 Федерального закона от 24.06.1999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№120-ФЗ «Об основах системы профилактики безнадзорности и правонарушений несовершеннолетних»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7875"/>
            <a:ext cx="10515600" cy="4129088"/>
          </a:xfrm>
        </p:spPr>
        <p:txBody>
          <a:bodyPr/>
          <a:lstStyle/>
          <a:p>
            <a:pPr algn="just"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Органы и учреждения системы профилактики безнадзорности и правонарушений несовершеннолетних в пределах своей компетенции обязаны обеспечивать соблюдение прав и законных интересов несовершеннолетних, осуществлять их защиту от всех форм дискриминации, физического или психического насилия, оскорбления, грубого обращения, сексуальной и иной эксплуатации, выявлять несовершеннолетних и семьи, находящиеся в социально опасном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положении.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5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7699"/>
            <a:ext cx="10515600" cy="552926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 </a:t>
            </a:r>
            <a: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прокуратуры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 нарушении прав и свобод несовершеннолетних;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 </a:t>
            </a:r>
            <a:r>
              <a:rPr lang="ru-RU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Комиссию </a:t>
            </a:r>
            <a: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делам несовершеннолетних и защите их прав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выявленных случаях нарушения прав несовершеннолетних на образование, труд, отдых, жилище и других прав, а также о недостатках в деятельности органов и учреждений, препятствующих предупреждению безнадзорности и правонарушений несовершеннолетних;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 </a:t>
            </a:r>
            <a:r>
              <a:rPr lang="ru-RU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 </a:t>
            </a:r>
            <a: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опеки и попечительства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о выявлении несовершеннолетних, оставшихся без попечения родителей или иных законных представителей либо находящихся в обстановке, представляющей угрозу их жизни, здоровью или препятствующей их воспитанию;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91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0800" cy="55960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опеки 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попечительства информируем в соответствии с приложением №1 к Постановлению Правительства ХМАО-Югры 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02.09.2009 №232-П «О порядке организации на территории Ханты-Мансийского автономного округа – Югры органом опеки и попечительства деятельности по выявлению и учету детей, права и законные интересы которых нарушены»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8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09" y="0"/>
            <a:ext cx="4879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0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62" y="0"/>
            <a:ext cx="5172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3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2425"/>
            <a:ext cx="10239375" cy="5819775"/>
          </a:xfrm>
        </p:spPr>
        <p:txBody>
          <a:bodyPr>
            <a:normAutofit/>
          </a:bodyPr>
          <a:lstStyle/>
          <a:p>
            <a:pPr lvl="0"/>
            <a:r>
              <a:rPr lang="ru-RU" sz="26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 </a:t>
            </a:r>
            <a:r>
              <a:rPr lang="ru-RU" sz="2600" b="1" i="1" u="sng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 управления социальной защитой населения</a:t>
            </a:r>
            <a:r>
              <a:rPr lang="ru-RU" sz="26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о выявлении несовершеннолетних, нуждающихся в помощи государства в связи с безнадзорностью или беспризорностью, а также о выявлении семей, находящихся в социально опасном положении;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 </a:t>
            </a:r>
            <a:r>
              <a:rPr lang="ru-RU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 </a:t>
            </a:r>
            <a: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внутренних дел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о выявлении родителей несовершеннолетних или иных их законных представителей и иных лиц, жестоко обращающихся с несовершеннолетними и (или) вовлекающих их в совершение преступления, других противоправных и (или) антиобщественных действий либо склоняющих их к суицидальным действиям или совершающих по отношению к ним другие противоправные деяния, а также о несовершеннолетних, в отношении которых совершены противоправные деяния либо которые совершили правонарушение или антиобщественные действия;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869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1256</Words>
  <Application>Microsoft Office PowerPoint</Application>
  <PresentationFormat>Широкоэкранный</PresentationFormat>
  <Paragraphs>59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            Организация межведомственного взаимодействия дошкольных образовательных организаций с органами и учреждениями системы профилактики</vt:lpstr>
      <vt:lpstr>Ст. 14 Федерального закона от 24.06.1999 №120-ФЗ «Об основах системы профилактики»</vt:lpstr>
      <vt:lpstr>Презентация PowerPoint</vt:lpstr>
      <vt:lpstr> Ст. 9 Федерального закона от 24.06.1999 №120-ФЗ «Об основах системы профилактики безнадзорности и правонарушений несовершеннолетних»</vt:lpstr>
      <vt:lpstr>Презентация PowerPoint</vt:lpstr>
      <vt:lpstr>Орган опеки и попечительства информируем в соответствии с приложением №1 к Постановлению Правительства ХМАО-Югры  от 02.09.2009 №232-П «О порядке организации на территории Ханты-Мансийского автономного округа – Югры органом опеки и попечительства деятельности по выявлению и учету детей, права и законные интересы которых нарушены»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Пример: в дошкольную организацию за ребенком пришел родитель (законный представитель) в состоянии алкогольного опьянения. </vt:lpstr>
      <vt:lpstr>Пример: воспитанник длительное время не посещает детский сад без уважительной причины</vt:lpstr>
      <vt:lpstr>Приказ департамента образования администрации города от 30.12.2022  №1009</vt:lpstr>
      <vt:lpstr>Алгоритм действий специалистов ОО  при чрезвычайной ситуации с несовершеннолетними обучающимися </vt:lpstr>
      <vt:lpstr>Презентация PowerPoint</vt:lpstr>
      <vt:lpstr>Приказ департамента образования города от 30.12.2023 №1010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межведомственного взаимодействия дошкольных образовательных организаций с органами и учреждениями системы профилактики</dc:title>
  <dc:creator>Полякова Наталья Ивановна</dc:creator>
  <cp:lastModifiedBy>Полякова Наталья Ивановна</cp:lastModifiedBy>
  <cp:revision>25</cp:revision>
  <cp:lastPrinted>2023-10-25T07:57:04Z</cp:lastPrinted>
  <dcterms:created xsi:type="dcterms:W3CDTF">2023-09-21T10:22:09Z</dcterms:created>
  <dcterms:modified xsi:type="dcterms:W3CDTF">2024-12-05T05:31:23Z</dcterms:modified>
</cp:coreProperties>
</file>